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36" d="100"/>
          <a:sy n="36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62A5D-DC62-C545-B728-3151EAA54265}" type="datetimeFigureOut">
              <a:rPr lang="en-US" smtClean="0"/>
              <a:t>16-11-21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60DC5-87D2-8D40-AE56-0F5557BE4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811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actu.epfl.ch</a:t>
            </a:r>
            <a:r>
              <a:rPr lang="en-US" baseline="0" dirty="0" smtClean="0"/>
              <a:t>/image/7983/324x182.jpg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581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www.cliparthut.com</a:t>
            </a:r>
            <a:r>
              <a:rPr lang="en-US" dirty="0" smtClean="0"/>
              <a:t>/clip-arts/707/cell-cycle-diagram-labeled-707777.gif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978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Video link: http://</a:t>
            </a:r>
            <a:r>
              <a:rPr lang="en-US" dirty="0" err="1" smtClean="0"/>
              <a:t>www.cellsalive.com</a:t>
            </a:r>
            <a:r>
              <a:rPr lang="en-US" dirty="0" smtClean="0"/>
              <a:t>/</a:t>
            </a:r>
            <a:r>
              <a:rPr lang="en-US" dirty="0" err="1" smtClean="0"/>
              <a:t>mitosis_js.htm</a:t>
            </a:r>
            <a:endParaRPr lang="en-US" dirty="0" smtClean="0"/>
          </a:p>
          <a:p>
            <a:r>
              <a:rPr lang="en-US" dirty="0" smtClean="0"/>
              <a:t>Image of sea urchin mitosis:</a:t>
            </a:r>
            <a:r>
              <a:rPr lang="en-US" baseline="0" dirty="0" smtClean="0"/>
              <a:t> https://</a:t>
            </a:r>
            <a:r>
              <a:rPr lang="en-US" baseline="0" dirty="0" err="1" smtClean="0"/>
              <a:t>brookeborel.files.wordpress.com</a:t>
            </a:r>
            <a:r>
              <a:rPr lang="en-US" baseline="0" dirty="0" smtClean="0"/>
              <a:t>/2011/06/mitosis-pretty_c1c2c3.jpg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559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https://dr282zn36sxxg.cloudfront.net/</a:t>
            </a:r>
            <a:r>
              <a:rPr lang="en-US" dirty="0" err="1" smtClean="0"/>
              <a:t>datastreams</a:t>
            </a:r>
            <a:r>
              <a:rPr lang="en-US" smtClean="0"/>
              <a:t>/f-d%3Addbfac5f572a4c9d01154a8c751c4043cc18aa537ff551698fe1cbd5%2BIMAGE_THUMB_POSTCARD%2BIMAGE_THUMB_POSTCARD.1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08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www.passmyexams.co.uk</a:t>
            </a:r>
            <a:r>
              <a:rPr lang="en-US" dirty="0" smtClean="0"/>
              <a:t>/GCSE/biology/images/</a:t>
            </a:r>
            <a:r>
              <a:rPr lang="en-US" dirty="0" err="1" smtClean="0"/>
              <a:t>chromosomes.jpg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786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www.anatomybox.com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-content/uploads/2013/01/</a:t>
            </a:r>
            <a:r>
              <a:rPr lang="en-US" dirty="0" err="1" smtClean="0"/>
              <a:t>chromosomes.jpg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SEM image</a:t>
            </a:r>
            <a:r>
              <a:rPr lang="en-US" baseline="0" dirty="0" smtClean="0"/>
              <a:t> of chromosomes </a:t>
            </a:r>
            <a:r>
              <a:rPr lang="en-US" baseline="0" dirty="0" smtClean="0">
                <a:sym typeface="Wingdings"/>
              </a:rPr>
              <a:t>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735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www.languageintelligence.com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-content/uploads/2015/02/questions1.jpg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58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https://students.ga.desire2learn.com/d2l/</a:t>
            </a:r>
            <a:r>
              <a:rPr lang="en-US" dirty="0" err="1" smtClean="0"/>
              <a:t>lor</a:t>
            </a:r>
            <a:r>
              <a:rPr lang="en-US" dirty="0" smtClean="0"/>
              <a:t>/viewer/viewFile.d2lfile/1798/12440/single-double-</a:t>
            </a:r>
            <a:r>
              <a:rPr lang="en-US" dirty="0" err="1" smtClean="0"/>
              <a:t>strand.png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344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https://s-media-cache-ak0.pinimg.com/736x/20/9a/81/209a81cddd7f0ac574e2cd1e0e905655.jpg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495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www.quia.com</a:t>
            </a:r>
            <a:r>
              <a:rPr lang="en-US" dirty="0" smtClean="0"/>
              <a:t>/files/</a:t>
            </a:r>
            <a:r>
              <a:rPr lang="en-US" dirty="0" err="1" smtClean="0"/>
              <a:t>quia</a:t>
            </a:r>
            <a:r>
              <a:rPr lang="en-US" dirty="0" smtClean="0"/>
              <a:t>/users/</a:t>
            </a:r>
            <a:r>
              <a:rPr lang="en-US" dirty="0" err="1" smtClean="0"/>
              <a:t>lmcgee</a:t>
            </a:r>
            <a:r>
              <a:rPr lang="en-US" dirty="0" smtClean="0"/>
              <a:t>/mitosis/prophase-</a:t>
            </a:r>
            <a:r>
              <a:rPr lang="en-US" dirty="0" err="1" smtClean="0"/>
              <a:t>diagram.gif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020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www.quia.com</a:t>
            </a:r>
            <a:r>
              <a:rPr lang="en-US" dirty="0" smtClean="0"/>
              <a:t>/files/</a:t>
            </a:r>
            <a:r>
              <a:rPr lang="en-US" dirty="0" err="1" smtClean="0"/>
              <a:t>quia</a:t>
            </a:r>
            <a:r>
              <a:rPr lang="en-US" dirty="0" smtClean="0"/>
              <a:t>/users/</a:t>
            </a:r>
            <a:r>
              <a:rPr lang="en-US" dirty="0" err="1" smtClean="0"/>
              <a:t>lmcgee</a:t>
            </a:r>
            <a:r>
              <a:rPr lang="en-US" dirty="0" smtClean="0"/>
              <a:t>/mitosis/metaphase-</a:t>
            </a:r>
            <a:r>
              <a:rPr lang="en-US" dirty="0" err="1" smtClean="0"/>
              <a:t>diagram.gif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915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www.quia.com</a:t>
            </a:r>
            <a:r>
              <a:rPr lang="en-US" dirty="0" smtClean="0"/>
              <a:t>/files/</a:t>
            </a:r>
            <a:r>
              <a:rPr lang="en-US" dirty="0" err="1" smtClean="0"/>
              <a:t>quia</a:t>
            </a:r>
            <a:r>
              <a:rPr lang="en-US" dirty="0" smtClean="0"/>
              <a:t>/users/</a:t>
            </a:r>
            <a:r>
              <a:rPr lang="en-US" dirty="0" err="1" smtClean="0"/>
              <a:t>lmcgee</a:t>
            </a:r>
            <a:r>
              <a:rPr lang="en-US" dirty="0" smtClean="0"/>
              <a:t>/mitosis/anaphase-</a:t>
            </a:r>
            <a:r>
              <a:rPr lang="en-US" dirty="0" err="1" smtClean="0"/>
              <a:t>diagram.gif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576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16-11-21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34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16-11-21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02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16-11-21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62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16-11-21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80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16-11-21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93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16-11-21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90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16-11-21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66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16-11-21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04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16-11-21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31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16-11-21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805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A3BA-B7A7-0648-AD22-261D3C3362EE}" type="datetimeFigureOut">
              <a:rPr lang="en-US" smtClean="0"/>
              <a:t>16-11-21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25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BA3BA-B7A7-0648-AD22-261D3C3362EE}" type="datetimeFigureOut">
              <a:rPr lang="en-US" smtClean="0"/>
              <a:t>16-11-21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ECD95-FD23-634C-9C1B-A574A4653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58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llsalive.com/mitosis_js.htm" TargetMode="External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Cells from Cells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1.3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647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Telophase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spindle </a:t>
            </a:r>
            <a:r>
              <a:rPr lang="en-US" dirty="0" err="1" smtClean="0"/>
              <a:t>fibres</a:t>
            </a:r>
            <a:r>
              <a:rPr lang="en-US" dirty="0" smtClean="0"/>
              <a:t> start to disappear</a:t>
            </a:r>
          </a:p>
          <a:p>
            <a:r>
              <a:rPr lang="en-US" dirty="0"/>
              <a:t>n</a:t>
            </a:r>
            <a:r>
              <a:rPr lang="en-US" dirty="0" smtClean="0"/>
              <a:t>uclear membranes form around chromosomes</a:t>
            </a:r>
          </a:p>
          <a:p>
            <a:r>
              <a:rPr lang="en-US" dirty="0"/>
              <a:t>c</a:t>
            </a:r>
            <a:r>
              <a:rPr lang="en-US" dirty="0" smtClean="0"/>
              <a:t>hromosomes become less condensed</a:t>
            </a:r>
          </a:p>
          <a:p>
            <a:r>
              <a:rPr lang="en-US" dirty="0"/>
              <a:t>t</a:t>
            </a:r>
            <a:r>
              <a:rPr lang="en-US" dirty="0" smtClean="0"/>
              <a:t>he cell is ready to divide</a:t>
            </a:r>
            <a:endParaRPr lang="en-US" dirty="0"/>
          </a:p>
        </p:txBody>
      </p:sp>
      <p:pic>
        <p:nvPicPr>
          <p:cNvPr id="5" name="Content Placeholder 4" descr="cell-cycle-diagram-labeled-707777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64" r="-112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84942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atch this </a:t>
            </a:r>
            <a:r>
              <a:rPr lang="en-US" dirty="0" smtClean="0">
                <a:hlinkClick r:id="rId3"/>
              </a:rPr>
              <a:t>video </a:t>
            </a:r>
            <a:r>
              <a:rPr lang="en-US" dirty="0" smtClean="0"/>
              <a:t>to see the stages of mitosis in a real cell</a:t>
            </a:r>
          </a:p>
          <a:p>
            <a:r>
              <a:rPr lang="en-US" dirty="0"/>
              <a:t>a</a:t>
            </a:r>
            <a:r>
              <a:rPr lang="en-US" dirty="0" smtClean="0"/>
              <a:t>fter </a:t>
            </a:r>
            <a:r>
              <a:rPr lang="en-US" dirty="0" err="1" smtClean="0"/>
              <a:t>telophase</a:t>
            </a:r>
            <a:r>
              <a:rPr lang="en-US" dirty="0" smtClean="0"/>
              <a:t>, the cell is ready for cytokinesis (cell division)</a:t>
            </a:r>
          </a:p>
          <a:p>
            <a:endParaRPr lang="en-US" dirty="0" smtClean="0"/>
          </a:p>
        </p:txBody>
      </p:sp>
      <p:pic>
        <p:nvPicPr>
          <p:cNvPr id="5" name="Content Placeholder 4" descr="mitosis-pretty_c1c2c3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0" r="165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38229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Cytokinesis</a:t>
            </a:r>
            <a:endParaRPr lang="en-US" dirty="0"/>
          </a:p>
        </p:txBody>
      </p:sp>
      <p:pic>
        <p:nvPicPr>
          <p:cNvPr id="6" name="Content Placeholder 5" descr="f-d-ddbfac5f572a4c9d01154a8c751c4043cc18aa537ff551698fe1cbd5+IMAGE_THUMB_POSTCARD+IMAGE_THUMB_POSTCARD.1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187" r="-24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86683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Nucleus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509480"/>
            <a:ext cx="4038600" cy="4525963"/>
          </a:xfrm>
        </p:spPr>
        <p:txBody>
          <a:bodyPr/>
          <a:lstStyle/>
          <a:p>
            <a:r>
              <a:rPr lang="en-US" b="1" dirty="0"/>
              <a:t>c</a:t>
            </a:r>
            <a:r>
              <a:rPr lang="en-US" b="1" dirty="0" smtClean="0"/>
              <a:t>hromosomes</a:t>
            </a:r>
            <a:r>
              <a:rPr lang="en-US" dirty="0" smtClean="0"/>
              <a:t> contain the “master set of instructions”</a:t>
            </a:r>
          </a:p>
          <a:p>
            <a:r>
              <a:rPr lang="en-US" dirty="0" smtClean="0"/>
              <a:t>every plant &amp; animal species has a specific number of chromosomes in the nucleus of each cell</a:t>
            </a:r>
          </a:p>
          <a:p>
            <a:r>
              <a:rPr lang="en-US" dirty="0"/>
              <a:t>h</a:t>
            </a:r>
            <a:r>
              <a:rPr lang="en-US" dirty="0" smtClean="0"/>
              <a:t>umans have 46</a:t>
            </a:r>
            <a:endParaRPr lang="en-US" dirty="0"/>
          </a:p>
        </p:txBody>
      </p:sp>
      <p:pic>
        <p:nvPicPr>
          <p:cNvPr id="6" name="Content Placeholder 5" descr="chromosomes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047" b="-270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79951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hromosomes consist of DNA &amp; proteins</a:t>
            </a:r>
          </a:p>
          <a:p>
            <a:r>
              <a:rPr lang="en-US" dirty="0" smtClean="0"/>
              <a:t>DNA is deoxyribonucleic acid</a:t>
            </a:r>
          </a:p>
          <a:p>
            <a:r>
              <a:rPr lang="en-US" b="1" dirty="0"/>
              <a:t>g</a:t>
            </a:r>
            <a:r>
              <a:rPr lang="en-US" b="1" dirty="0" smtClean="0"/>
              <a:t>enes</a:t>
            </a:r>
            <a:r>
              <a:rPr lang="en-US" dirty="0" smtClean="0"/>
              <a:t> are segments of DNA that control protein production &amp; are responsible for inherited traits</a:t>
            </a:r>
          </a:p>
        </p:txBody>
      </p:sp>
      <p:pic>
        <p:nvPicPr>
          <p:cNvPr id="5" name="Content Placeholder 4" descr="chromosomes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9" r="127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06140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If all cells from existing cells</a:t>
            </a:r>
            <a:r>
              <a:rPr lang="is-IS" dirty="0" smtClean="0"/>
              <a:t>…</a:t>
            </a:r>
          </a:p>
          <a:p>
            <a:r>
              <a:rPr lang="is-IS" dirty="0" smtClean="0"/>
              <a:t>...and all human cells have 46 chromosomes…</a:t>
            </a:r>
          </a:p>
          <a:p>
            <a:r>
              <a:rPr lang="is-IS" dirty="0" smtClean="0"/>
              <a:t>…how does a cell with 46 chromosomes produce </a:t>
            </a:r>
            <a:r>
              <a:rPr lang="is-IS" u="sng" dirty="0" smtClean="0"/>
              <a:t>2</a:t>
            </a:r>
            <a:r>
              <a:rPr lang="is-IS" dirty="0" smtClean="0"/>
              <a:t> cells with 46 chromosomes?</a:t>
            </a:r>
          </a:p>
        </p:txBody>
      </p:sp>
      <p:pic>
        <p:nvPicPr>
          <p:cNvPr id="5" name="Content Placeholder 4" descr="questions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96" r="-148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24744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Before a cell divides, it undergoes a process called </a:t>
            </a:r>
            <a:r>
              <a:rPr lang="en-US" b="1" dirty="0" smtClean="0"/>
              <a:t>DNA replication</a:t>
            </a:r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 copy of every chromosome is made, so 46 single-stranded chromosomes become 46 double-stranded chromosomes</a:t>
            </a:r>
            <a:endParaRPr lang="en-US" dirty="0"/>
          </a:p>
        </p:txBody>
      </p:sp>
      <p:pic>
        <p:nvPicPr>
          <p:cNvPr id="5" name="Content Placeholder 4" descr="single-double-strand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" b="7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09267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m</a:t>
            </a:r>
            <a:r>
              <a:rPr lang="en-US" b="1" dirty="0" smtClean="0"/>
              <a:t>itosis</a:t>
            </a:r>
            <a:r>
              <a:rPr lang="en-US" dirty="0" smtClean="0"/>
              <a:t> is the multi-step  process by which the duplicated contents of the cell’s nucleus divided into 2 equal parts so that the cell is ready to divide</a:t>
            </a:r>
            <a:endParaRPr lang="en-US" dirty="0"/>
          </a:p>
        </p:txBody>
      </p:sp>
      <p:pic>
        <p:nvPicPr>
          <p:cNvPr id="5" name="Content Placeholder 4" descr="209a81cddd7f0ac574e2cd1e0e905655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50" b="-82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38826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</a:t>
            </a:r>
            <a:r>
              <a:rPr lang="en-US" dirty="0" smtClean="0"/>
              <a:t>hromosomes condense</a:t>
            </a:r>
          </a:p>
          <a:p>
            <a:r>
              <a:rPr lang="en-US" dirty="0"/>
              <a:t>n</a:t>
            </a:r>
            <a:r>
              <a:rPr lang="en-US" dirty="0" smtClean="0"/>
              <a:t>uclear membrane dissolves</a:t>
            </a:r>
          </a:p>
          <a:p>
            <a:r>
              <a:rPr lang="en-US" dirty="0"/>
              <a:t>c</a:t>
            </a:r>
            <a:r>
              <a:rPr lang="en-US" dirty="0" smtClean="0"/>
              <a:t>entrosomes head toward opposite ends &amp; begin to form spindle </a:t>
            </a:r>
            <a:r>
              <a:rPr lang="en-US" dirty="0" err="1" smtClean="0"/>
              <a:t>fibres</a:t>
            </a: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pindle </a:t>
            </a:r>
            <a:r>
              <a:rPr lang="en-US" dirty="0" err="1" smtClean="0"/>
              <a:t>fibres</a:t>
            </a:r>
            <a:r>
              <a:rPr lang="en-US" dirty="0" smtClean="0"/>
              <a:t> attach to centromeres</a:t>
            </a:r>
            <a:endParaRPr lang="en-US" dirty="0"/>
          </a:p>
        </p:txBody>
      </p:sp>
      <p:pic>
        <p:nvPicPr>
          <p:cNvPr id="9" name="Content Placeholder 8" descr="prophase-diagram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008" b="-70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4371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entrosomes reach opposite ends of cell</a:t>
            </a:r>
          </a:p>
          <a:p>
            <a:r>
              <a:rPr lang="en-US" dirty="0"/>
              <a:t>s</a:t>
            </a:r>
            <a:r>
              <a:rPr lang="en-US" dirty="0" smtClean="0"/>
              <a:t>pindle </a:t>
            </a:r>
            <a:r>
              <a:rPr lang="en-US" dirty="0" err="1" smtClean="0"/>
              <a:t>fibres</a:t>
            </a:r>
            <a:r>
              <a:rPr lang="en-US" dirty="0" smtClean="0"/>
              <a:t> stretch across the cell</a:t>
            </a:r>
          </a:p>
          <a:p>
            <a:r>
              <a:rPr lang="en-US" dirty="0" smtClean="0"/>
              <a:t>chromosomes are arranged in a line across the </a:t>
            </a:r>
            <a:r>
              <a:rPr lang="en-US" dirty="0" err="1" smtClean="0"/>
              <a:t>centre</a:t>
            </a:r>
            <a:r>
              <a:rPr lang="en-US" dirty="0" smtClean="0"/>
              <a:t> of the cell</a:t>
            </a:r>
            <a:endParaRPr lang="en-US" dirty="0"/>
          </a:p>
        </p:txBody>
      </p:sp>
      <p:pic>
        <p:nvPicPr>
          <p:cNvPr id="7" name="Content Placeholder 6" descr="metaphase-diagram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801" b="-88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9181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pindle </a:t>
            </a:r>
            <a:r>
              <a:rPr lang="en-US" dirty="0" err="1" smtClean="0"/>
              <a:t>fibres</a:t>
            </a:r>
            <a:r>
              <a:rPr lang="en-US" dirty="0" smtClean="0"/>
              <a:t> contract</a:t>
            </a:r>
          </a:p>
          <a:p>
            <a:r>
              <a:rPr lang="en-US" dirty="0" smtClean="0"/>
              <a:t>centromeres split apart</a:t>
            </a:r>
          </a:p>
          <a:p>
            <a:r>
              <a:rPr lang="en-US" dirty="0" smtClean="0"/>
              <a:t>single-stranded chromosomes are pulled to opposite ends of the cell</a:t>
            </a:r>
            <a:endParaRPr lang="en-US" dirty="0"/>
          </a:p>
        </p:txBody>
      </p:sp>
      <p:pic>
        <p:nvPicPr>
          <p:cNvPr id="5" name="Content Placeholder 4" descr="anaphase-diagram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7" r="36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22287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554</Words>
  <Application>Microsoft Macintosh PowerPoint</Application>
  <PresentationFormat>On-screen Show (4:3)</PresentationFormat>
  <Paragraphs>68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Cells from Cells</vt:lpstr>
      <vt:lpstr>The Nucleus</vt:lpstr>
      <vt:lpstr>Chromosomes</vt:lpstr>
      <vt:lpstr>Question…</vt:lpstr>
      <vt:lpstr>DNA replication</vt:lpstr>
      <vt:lpstr>Mitosis</vt:lpstr>
      <vt:lpstr>Prophase</vt:lpstr>
      <vt:lpstr>Metaphase</vt:lpstr>
      <vt:lpstr>Anaphase</vt:lpstr>
      <vt:lpstr>Telophase</vt:lpstr>
      <vt:lpstr>Mitosis</vt:lpstr>
      <vt:lpstr>Cytokinesis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Cells from Cells</dc:title>
  <dc:creator>rubina khan</dc:creator>
  <cp:lastModifiedBy>rubina khan</cp:lastModifiedBy>
  <cp:revision>49</cp:revision>
  <dcterms:created xsi:type="dcterms:W3CDTF">2015-11-20T00:53:57Z</dcterms:created>
  <dcterms:modified xsi:type="dcterms:W3CDTF">2016-11-21T17:23:38Z</dcterms:modified>
</cp:coreProperties>
</file>